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C</a:t>
            </a:r>
            <a:r>
              <a:rPr b="0" lang="ru-RU" sz="4400" spc="-1" strike="noStrike">
                <a:latin typeface="Arial"/>
              </a:rPr>
              <a:t>l</a:t>
            </a:r>
            <a:r>
              <a:rPr b="0" lang="ru-RU" sz="4400" spc="-1" strike="noStrike">
                <a:latin typeface="Arial"/>
              </a:rPr>
              <a:t>i</a:t>
            </a:r>
            <a:r>
              <a:rPr b="0" lang="ru-RU" sz="4400" spc="-1" strike="noStrike">
                <a:latin typeface="Arial"/>
              </a:rPr>
              <a:t>c</a:t>
            </a:r>
            <a:r>
              <a:rPr b="0" lang="ru-RU" sz="4400" spc="-1" strike="noStrike">
                <a:latin typeface="Arial"/>
              </a:rPr>
              <a:t>k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o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e</a:t>
            </a:r>
            <a:r>
              <a:rPr b="0" lang="ru-RU" sz="4400" spc="-1" strike="noStrike">
                <a:latin typeface="Arial"/>
              </a:rPr>
              <a:t>d</a:t>
            </a:r>
            <a:r>
              <a:rPr b="0" lang="ru-RU" sz="4400" spc="-1" strike="noStrike">
                <a:latin typeface="Arial"/>
              </a:rPr>
              <a:t>i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h</a:t>
            </a:r>
            <a:r>
              <a:rPr b="0" lang="ru-RU" sz="4400" spc="-1" strike="noStrike">
                <a:latin typeface="Arial"/>
              </a:rPr>
              <a:t>e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i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l</a:t>
            </a:r>
            <a:r>
              <a:rPr b="0" lang="ru-RU" sz="4400" spc="-1" strike="noStrike">
                <a:latin typeface="Arial"/>
              </a:rPr>
              <a:t>e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e</a:t>
            </a:r>
            <a:r>
              <a:rPr b="0" lang="ru-RU" sz="4400" spc="-1" strike="noStrike">
                <a:latin typeface="Arial"/>
              </a:rPr>
              <a:t>x</a:t>
            </a:r>
            <a:r>
              <a:rPr b="0" lang="ru-RU" sz="4400" spc="-1" strike="noStrike">
                <a:latin typeface="Arial"/>
              </a:rPr>
              <a:t>t</a:t>
            </a:r>
            <a:r>
              <a:rPr b="0" lang="ru-RU" sz="4400" spc="-1" strike="noStrike">
                <a:latin typeface="Arial"/>
              </a:rPr>
              <a:t> </a:t>
            </a:r>
            <a:r>
              <a:rPr b="0" lang="ru-RU" sz="4400" spc="-1" strike="noStrike">
                <a:latin typeface="Arial"/>
              </a:rPr>
              <a:t>f</a:t>
            </a:r>
            <a:r>
              <a:rPr b="0" lang="ru-RU" sz="4400" spc="-1" strike="noStrike">
                <a:latin typeface="Arial"/>
              </a:rPr>
              <a:t>o</a:t>
            </a:r>
            <a:r>
              <a:rPr b="0" lang="ru-RU" sz="4400" spc="-1" strike="noStrike">
                <a:latin typeface="Arial"/>
              </a:rPr>
              <a:t>r</a:t>
            </a:r>
            <a:r>
              <a:rPr b="0" lang="ru-RU" sz="4400" spc="-1" strike="noStrike">
                <a:latin typeface="Arial"/>
              </a:rPr>
              <a:t>m</a:t>
            </a:r>
            <a:r>
              <a:rPr b="0" lang="ru-RU" sz="4400" spc="-1" strike="noStrike">
                <a:latin typeface="Arial"/>
              </a:rPr>
              <a:t>a</a:t>
            </a:r>
            <a:r>
              <a:rPr b="0" lang="ru-RU" sz="4400" spc="-1" strike="noStrike">
                <a:latin typeface="Arial"/>
              </a:rPr>
              <a:t>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rcRect l="974" t="13156" r="979" b="13165"/>
          <a:stretch/>
        </p:blipFill>
        <p:spPr>
          <a:xfrm>
            <a:off x="0" y="0"/>
            <a:ext cx="10067400" cy="56574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3200400" y="3494160"/>
            <a:ext cx="593316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Product Sans"/>
                <a:ea typeface="DejaVu Sans"/>
              </a:rPr>
              <a:t>Тема 5.5*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ffffff"/>
                </a:solidFill>
                <a:latin typeface="Product Sans"/>
                <a:ea typeface="DejaVu Sans"/>
              </a:rPr>
              <a:t>Серверные СУБД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4023360" y="3657600"/>
            <a:ext cx="170280" cy="3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14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74320" y="1016640"/>
            <a:ext cx="9310680" cy="428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18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06920" y="955080"/>
            <a:ext cx="9402120" cy="43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22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198360" y="1115280"/>
            <a:ext cx="9264600" cy="427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26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91440" y="1006920"/>
            <a:ext cx="9509040" cy="438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30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182880" y="1005840"/>
            <a:ext cx="896040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heroku pg:psql --app НАЗВАНИЕ_БАЗЫ_ДАННЫХ DATABASE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34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365760" y="1097280"/>
            <a:ext cx="4754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sudo snap install dbeaver-ce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74480" y="1554480"/>
            <a:ext cx="6888600" cy="39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39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65760" y="1188720"/>
            <a:ext cx="7281360" cy="41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43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327240" y="1097280"/>
            <a:ext cx="7535880" cy="429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47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74320" y="1188720"/>
            <a:ext cx="5151960" cy="10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51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82880" y="1097280"/>
            <a:ext cx="7522920" cy="429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674800" y="-24840"/>
            <a:ext cx="7102440" cy="9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Клиент-серверные архитектуры. Серверные СУБД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81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182880" y="1097280"/>
            <a:ext cx="9777240" cy="28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Преимущества использования баз данных: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Централизованность (данные в одном месте)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Структурированность (у данных есть схема, реляционная модель)</a:t>
            </a:r>
            <a:endParaRPr b="0" lang="ru-RU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55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82880" y="1005840"/>
            <a:ext cx="7930800" cy="45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59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74320" y="1072440"/>
            <a:ext cx="7742520" cy="44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63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74320" y="974520"/>
            <a:ext cx="7944480" cy="451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67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274320" y="1097280"/>
            <a:ext cx="7644240" cy="436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71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91440" y="1022040"/>
            <a:ext cx="7700400" cy="437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75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20600" y="1058760"/>
            <a:ext cx="7285320" cy="415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79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133200" y="1097280"/>
            <a:ext cx="7455600" cy="426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DBeaver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83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82880" y="1025280"/>
            <a:ext cx="7849800" cy="44604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5303520" y="4114800"/>
            <a:ext cx="4590000" cy="103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88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160920" y="1097280"/>
            <a:ext cx="9440280" cy="432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92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TextShape 3"/>
          <p:cNvSpPr txBox="1"/>
          <p:nvPr/>
        </p:nvSpPr>
        <p:spPr>
          <a:xfrm>
            <a:off x="274320" y="1097280"/>
            <a:ext cx="9692640" cy="174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Integer 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id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750" spc="-1" strike="noStrike">
              <a:latin typeface="Arial"/>
            </a:endParaRPr>
          </a:p>
          <a:p>
            <a:endParaRPr b="0" lang="ru-RU" sz="1750" spc="-1" strike="noStrike">
              <a:latin typeface="Arial"/>
            </a:endParaRPr>
          </a:p>
          <a:p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674800" y="155160"/>
            <a:ext cx="7102440" cy="9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Архитектуры приложений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85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097280" y="1047960"/>
            <a:ext cx="7405200" cy="441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96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Shape 3"/>
          <p:cNvSpPr txBox="1"/>
          <p:nvPr/>
        </p:nvSpPr>
        <p:spPr>
          <a:xfrm>
            <a:off x="91440" y="983880"/>
            <a:ext cx="10149840" cy="422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org.springframework.jdbc.core.RowMapper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java.sql.ResultSet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java.sql.SQLException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PersonsMapper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implements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RowMapper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17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mapRow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ResultSet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resultSet,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i)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throws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SQLException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p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Person();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id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resultSet.getInt(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"id"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resultSet.getString(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"name"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00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TextShape 3"/>
          <p:cNvSpPr txBox="1"/>
          <p:nvPr/>
        </p:nvSpPr>
        <p:spPr>
          <a:xfrm>
            <a:off x="-69120" y="875880"/>
            <a:ext cx="10149840" cy="481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org.springframework.beans.factory.annotation.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Autowired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org.springframework.jdbc.core.JdbcTemplate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org.springframework.stereotype.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Component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java.util.List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@Component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PersonsRepository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@Autowired</a:t>
            </a:r>
            <a:br/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JdbcTemplate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PersonsMapper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personsMapper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PersonsMapper();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2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insertPerson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.update(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"INSERT INTO persons (name) VALUES (?)"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name);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12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selectPerson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id)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.queryForObject(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"SELECT * FROM persons WHERE id = ?"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personsMapper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id);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ru-RU" sz="12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selectAllPersons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 </a:t>
            </a:r>
            <a:r>
              <a:rPr b="0" i="1" lang="ru-RU" sz="12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debug</a:t>
            </a:r>
            <a:br/>
            <a:r>
              <a:rPr b="0" i="1" lang="ru-RU" sz="12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.query(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"SELECT * FROM persons"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personsMapper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04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3"/>
          <p:cNvSpPr txBox="1"/>
          <p:nvPr/>
        </p:nvSpPr>
        <p:spPr>
          <a:xfrm>
            <a:off x="91440" y="1005840"/>
            <a:ext cx="8229600" cy="338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PhoneBookItem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long 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phoneNumber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PhoneBookItem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name,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long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phoneNumber) 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name;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this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phoneNumber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phoneNumber;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08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TextShape 3"/>
          <p:cNvSpPr txBox="1"/>
          <p:nvPr/>
        </p:nvSpPr>
        <p:spPr>
          <a:xfrm>
            <a:off x="91440" y="951480"/>
            <a:ext cx="9784080" cy="462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org.springframework.beans.factory.annotation.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Autowired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org.springframework.jdbc.core.JdbcTemplate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org.springframework.stereotype.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Component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javax.sql.DataSource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java.sql.Connection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java.sql.ResultSet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java.sql.SQLException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java.sql.Statement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java.util.ArrayList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java.util.List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@Component</a:t>
            </a:r>
            <a:br/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PhoneNumbersRepository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@Autowired</a:t>
            </a:r>
            <a:br/>
            <a:r>
              <a:rPr b="0" lang="ru-RU" sz="12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JdbcTemplate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2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insertPhoneNumber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Long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phoneNumber,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personID)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q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"INSERT INTO phone_numbers (value, person_id) VALUES (?, ?)"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.update(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q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phoneNumber, personID);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12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3"/>
          <p:cNvSpPr txBox="1"/>
          <p:nvPr/>
        </p:nvSpPr>
        <p:spPr>
          <a:xfrm>
            <a:off x="91440" y="951480"/>
            <a:ext cx="10058400" cy="462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PhoneBookItem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ru-RU" sz="12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getPhoneBook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q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"SELECT phone_numbers.id as id, phone_numbers.value as number, persons.name as name "   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	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	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	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+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"FROM phone_numbers LEFT JOIN persons 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ON persons.id = phone_numbers.person_id;"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List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PhoneBookItem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items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ArrayList&lt;&gt;();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try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DataSource source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jdbcTemplate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.getDataSource();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if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source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==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null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System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2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out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.println(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"data source is null"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items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 </a:t>
            </a:r>
            <a:r>
              <a:rPr b="0" i="1" lang="ru-RU" sz="12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return empty result</a:t>
            </a:r>
            <a:br/>
            <a:r>
              <a:rPr b="0" i="1" lang="ru-RU" sz="12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Connection conn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source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.getConnection();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Statement statement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conn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.createStatement();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ResultSet resultSet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statement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.executeQuery(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q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endParaRPr b="0" lang="ru-RU" sz="1200" spc="-1" strike="noStrike">
              <a:latin typeface="Arial"/>
            </a:endParaRPr>
          </a:p>
          <a:p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while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resultSet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.next())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items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.add(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new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PhoneBookItem(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resultSet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.getString(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),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resultSet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.getLong(</a:t>
            </a:r>
            <a:r>
              <a:rPr b="0" lang="ru-RU" sz="12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"number"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)));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}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catch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SQLException 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e) {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e.printStackTrace();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2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items</a:t>
            </a:r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ru-RU" sz="12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2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16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3"/>
          <p:cNvSpPr txBox="1"/>
          <p:nvPr/>
        </p:nvSpPr>
        <p:spPr>
          <a:xfrm>
            <a:off x="91440" y="951480"/>
            <a:ext cx="10058400" cy="444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org.springframework.web.bind.annotation.</a:t>
            </a:r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RequestMapping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org.springframework.web.bind.annotation.RequestMethod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org.springframework.web.bind.annotation.</a:t>
            </a:r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RestController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@RestController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IndexController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"/"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75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GET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7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index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"Hello from &lt;b&gt;Example App!&lt;/b&gt;"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20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91440" y="951480"/>
            <a:ext cx="10058400" cy="464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com.example.herokuexample.persons.*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com.google.gson.*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org.springframework.beans.factory.annotation.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Autowired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org.springframework.web.bind.annotation.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*;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java.util.List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@RestController</a:t>
            </a:r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"person"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PersonsController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@Autowired</a:t>
            </a:r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PersonsRepository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"/create"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PUT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0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createUser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@RequestBody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jsonParam) 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try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JsonObject obj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JsonParser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parseString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(jsonParam).getAsJsonObject();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name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obj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.getAsJsonPrimitive(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"name"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).getAsString();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.insertPerson(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name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catch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JsonSyntaxException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e) 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e.printStackTrace();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"{id}"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GET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10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getPerson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@PathVariable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Integer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id) {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.selectPerson(id); }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"all"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GET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List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ru-RU" sz="10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getPersons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personsRepository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.selectAllPersons(); }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24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3"/>
          <p:cNvSpPr txBox="1"/>
          <p:nvPr/>
        </p:nvSpPr>
        <p:spPr>
          <a:xfrm>
            <a:off x="91440" y="951480"/>
            <a:ext cx="10058400" cy="464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com.example.herokuexample.phonenumbers.*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com.google.gson.*;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org.springframework.beans.factory.annotation.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Autowired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org.springframework.web.bind.annotation.*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java.util.List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@RestController</a:t>
            </a:r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"phone-numbers"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PhoneNumbersController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@Autowired</a:t>
            </a:r>
            <a:br/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PhoneNumbersRepository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phoneNumbersRepository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"/create"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PUT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0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createPhoneNumber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@RequestBody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jsonParam) 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try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JsonObject obj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JsonParser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parseString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(jsonParam).getAsJsonObject();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long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obj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.getAsJsonPrimitive(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"phone"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).getAsLong();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personID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obj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.getAsJsonPrimitive(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"personID"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).getAsInt();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phoneNumbersRepository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.insertPhoneNumber(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personID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catch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JsonSyntaxException 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e) {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    e.printStackTrace();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}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@RequestMapping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 = </a:t>
            </a:r>
            <a:r>
              <a:rPr b="0" lang="ru-RU" sz="10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"/book"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method =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RequestMethod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GET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List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1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PhoneBookItem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 </a:t>
            </a:r>
            <a:r>
              <a:rPr b="0" lang="ru-RU" sz="10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getPhoneBook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 { </a:t>
            </a:r>
            <a:r>
              <a:rPr b="0" lang="ru-RU" sz="10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10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phoneNumbersRepository</a:t>
            </a:r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.getPhoneBook(); }</a:t>
            </a:r>
            <a:br/>
            <a:r>
              <a:rPr b="0" lang="ru-RU" sz="10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ru-RU" sz="10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Spring Initializr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28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Shape 3"/>
          <p:cNvSpPr txBox="1"/>
          <p:nvPr/>
        </p:nvSpPr>
        <p:spPr>
          <a:xfrm>
            <a:off x="91440" y="951480"/>
            <a:ext cx="10058400" cy="444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org.springframework.boot.SpringApplication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import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org.springframework.boot.autoconfigure.</a:t>
            </a:r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SpringBootApplication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750" spc="-1" strike="noStrike">
                <a:solidFill>
                  <a:srgbClr val="9e880d"/>
                </a:solidFill>
                <a:latin typeface="JetBrains Mono"/>
                <a:ea typeface="JetBrains Mono"/>
              </a:rPr>
              <a:t>@SpringBootApplication</a:t>
            </a:r>
            <a:br/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class 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HerokuExampleApplication 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75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main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String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[] args) {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SpringApplication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i="1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run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175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HerokuExampleApplication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175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class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args);</a:t>
            </a:r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	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Application.properties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232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Shape 3"/>
          <p:cNvSpPr txBox="1"/>
          <p:nvPr/>
        </p:nvSpPr>
        <p:spPr>
          <a:xfrm>
            <a:off x="0" y="951480"/>
            <a:ext cx="10515600" cy="444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ru-RU" sz="1750" spc="-1" strike="noStrike">
                <a:solidFill>
                  <a:srgbClr val="083080"/>
                </a:solidFill>
                <a:latin typeface="JetBrains Mono"/>
                <a:ea typeface="JetBrains Mono"/>
              </a:rPr>
              <a:t>spring.datasource.url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jdbc:postgresql://host:port/database?sslmode=require</a:t>
            </a:r>
            <a:br/>
            <a:r>
              <a:rPr b="0" lang="ru-RU" sz="1750" spc="-1" strike="noStrike">
                <a:solidFill>
                  <a:srgbClr val="083080"/>
                </a:solidFill>
                <a:latin typeface="JetBrains Mono"/>
                <a:ea typeface="JetBrains Mono"/>
              </a:rPr>
              <a:t>spring.datasource.username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username</a:t>
            </a:r>
            <a:br/>
            <a:r>
              <a:rPr b="0" lang="ru-RU" sz="1750" spc="-1" strike="noStrike">
                <a:solidFill>
                  <a:srgbClr val="083080"/>
                </a:solidFill>
                <a:latin typeface="JetBrains Mono"/>
                <a:ea typeface="JetBrains Mono"/>
              </a:rPr>
              <a:t>spring.datasource.password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password</a:t>
            </a:r>
            <a:br/>
            <a:r>
              <a:rPr b="0" lang="ru-RU" sz="1750" spc="-1" strike="noStrike">
                <a:solidFill>
                  <a:srgbClr val="083080"/>
                </a:solidFill>
                <a:latin typeface="JetBrains Mono"/>
                <a:ea typeface="JetBrains Mono"/>
              </a:rPr>
              <a:t>spring.datasource.driver-class-name</a:t>
            </a:r>
            <a:r>
              <a:rPr b="0" lang="ru-RU" sz="175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</a:t>
            </a:r>
            <a:r>
              <a:rPr b="0" lang="ru-RU" sz="175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org.postgresql.Driver</a:t>
            </a:r>
            <a:endParaRPr b="0" lang="ru-RU" sz="175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Архитектуры приложений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182880" y="1097280"/>
            <a:ext cx="9896400" cy="28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Централизованная архитектура</a:t>
            </a: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 — это приложения со встроенным SQLite;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Изменение данных — обновление всех приложений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Логика работы с БД работает в телефоне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Файл-серверная архитектура</a:t>
            </a: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 —  подкачиваем данные из удалённой ДБ;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Нужен мощный и надёжный канал связи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Логика всё ещё в телефоне</a:t>
            </a:r>
            <a:endParaRPr b="0" lang="ru-RU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Архитектуры приложений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182880" y="1097280"/>
            <a:ext cx="9896400" cy="28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Двухуровневая клиент-серверная архитектура</a:t>
            </a: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 — клиент-серверная СУБД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Обменивается с клиентом минимально необходимыми объёмами информации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Вычислительная нагрузка на сервере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Клиент может предварительно обрабатывать свои данные, но основная функция — доступ к серверу 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Часть логики лежит на клиенте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Для разных платформ — разные клиенты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Архитектуры приложений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97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182880" y="953280"/>
            <a:ext cx="3901320" cy="35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Трехуровневая архитектура – перенос всей работы с СУБД в отдельный слой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Клтентское приложение — средство ввода и отображения инфорамации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  <a:ea typeface="DejaVu Sans"/>
              </a:rPr>
              <a:t>- Вся «Бизнес-логика» располагается на сервере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902400" y="953280"/>
            <a:ext cx="6107040" cy="462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02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272520" y="1051200"/>
            <a:ext cx="8413560" cy="388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06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70920" y="943560"/>
            <a:ext cx="9438120" cy="43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2674800" y="155160"/>
            <a:ext cx="7102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d1f63"/>
                </a:solidFill>
                <a:latin typeface="Product Sans"/>
                <a:ea typeface="DejaVu Sans"/>
              </a:rPr>
              <a:t>Heroku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0" y="-22320"/>
            <a:ext cx="3005280" cy="920880"/>
          </a:xfrm>
          <a:prstGeom prst="rect">
            <a:avLst/>
          </a:prstGeom>
          <a:ln>
            <a:noFill/>
          </a:ln>
        </p:spPr>
      </p:pic>
      <p:sp>
        <p:nvSpPr>
          <p:cNvPr id="110" name="Line 2"/>
          <p:cNvSpPr/>
          <p:nvPr/>
        </p:nvSpPr>
        <p:spPr>
          <a:xfrm>
            <a:off x="-66240" y="910800"/>
            <a:ext cx="10149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40760" y="1087920"/>
            <a:ext cx="9093960" cy="421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2020-09-21T20:47:01Z</dcterms:created>
  <dc:creator/>
  <dc:description/>
  <dc:language>en-US</dc:language>
  <cp:lastModifiedBy/>
  <dcterms:modified xsi:type="dcterms:W3CDTF">2021-05-09T23:40:25Z</dcterms:modified>
  <cp:revision>443</cp:revision>
  <dc:subject/>
  <dc:title/>
</cp:coreProperties>
</file>